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89C40-579F-47FA-9BC5-4474FA8D6E79}" type="datetimeFigureOut">
              <a:rPr lang="en-US" smtClean="0"/>
              <a:t>4/24/20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D0F48-E4BB-48CC-8614-3B7B4E9BB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76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628F18-BA90-9740-8E35-6497C3C72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4CC909F-3FEE-4345-9086-59F0CF612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7E585C4-DCD8-B842-B2BB-961F124D6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F3FE-4B63-4795-92C1-5531850FADD4}" type="datetime1">
              <a:rPr lang="en-US" smtClean="0"/>
              <a:t>4/24/20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03F9502-DE33-8342-802D-D60C7E613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50F90B5-1044-E641-B7CE-AD911ECAE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E9BF-C4FB-8849-886D-2104BD1CBF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135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89976D-EB18-604B-B398-6A41F6C50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2D78137-897A-DF40-B753-FA9E98FEA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DF0FEA2-D250-4741-8CA0-AD054AFE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BCB4-8FED-4466-BDAA-6D3F5D806A9F}" type="datetime1">
              <a:rPr lang="en-US" smtClean="0"/>
              <a:t>4/24/20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1709425-4E67-364D-A203-45852578B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0222D7A-683F-7D4F-974E-4941E67C8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E9BF-C4FB-8849-886D-2104BD1CBFAE}" type="slidenum">
              <a:rPr lang="hu-HU" smtClean="0"/>
              <a:t>‹#›</a:t>
            </a:fld>
            <a:endParaRPr lang="hu-HU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C25C825F-813B-424F-99BF-39D39C7D0FFA}"/>
              </a:ext>
            </a:extLst>
          </p:cNvPr>
          <p:cNvCxnSpPr/>
          <p:nvPr userDrawn="1"/>
        </p:nvCxnSpPr>
        <p:spPr>
          <a:xfrm>
            <a:off x="173254" y="1155032"/>
            <a:ext cx="11931316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22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EC32DB78-9D8B-7445-914F-60BC6B948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29" y="116639"/>
            <a:ext cx="11916076" cy="1038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0B02B66-E95A-D04E-BB8B-BD379862C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628" y="1253330"/>
            <a:ext cx="11916075" cy="5160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3080125-7330-0C45-A063-065A776A6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96DE7-99BD-4506-8171-6F77BDE31F24}" type="datetime1">
              <a:rPr lang="en-US" smtClean="0"/>
              <a:t>4/24/20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CF853BC-D828-EC42-A609-9C574B632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265" y="64928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258D578-30D5-0649-A2C3-2CE4F1159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862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E9BF-C4FB-8849-886D-2104BD1CBFA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092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DD1403BE-1053-4CED-9979-3B7967BCD1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963" y="234657"/>
            <a:ext cx="2463971" cy="2463971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69CE003E-7E12-1649-813B-6FB9A79B44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EPD simulation status</a:t>
            </a:r>
          </a:p>
        </p:txBody>
      </p:sp>
      <p:sp>
        <p:nvSpPr>
          <p:cNvPr id="11" name="Alcím 10">
            <a:extLst>
              <a:ext uri="{FF2B5EF4-FFF2-40B4-BE49-F238E27FC236}">
                <a16:creationId xmlns:a16="http://schemas.microsoft.com/office/drawing/2014/main" id="{B892521F-8E41-489E-B41D-1F46B964D0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Roland Pintér, Máté Csanád</a:t>
            </a:r>
            <a:br>
              <a:rPr lang="en-US"/>
            </a:br>
            <a:r>
              <a:rPr lang="en-US"/>
              <a:t>Eötvös University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5735914-8696-DF48-8A01-EC709E959B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656" y="272973"/>
            <a:ext cx="5285999" cy="1942204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92DF3606-68A2-4446-9486-5C7ABB9F6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347" y="234658"/>
            <a:ext cx="2385970" cy="184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41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2B46B1-6C99-564C-8271-C5FDBE7C8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S&amp;C meeting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22F01B1-8DAD-9F43-B9F2-15E763FC1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meeting this Wednesday</a:t>
            </a:r>
          </a:p>
          <a:p>
            <a:r>
              <a:rPr lang="en-US" dirty="0"/>
              <a:t>Jason replied that there will be no general S&amp;C meeting in the near future</a:t>
            </a:r>
          </a:p>
          <a:p>
            <a:r>
              <a:rPr lang="en-US" dirty="0"/>
              <a:t>However, “</a:t>
            </a:r>
            <a:r>
              <a:rPr lang="en-US" b="1" dirty="0"/>
              <a:t>Embedding and Simulation</a:t>
            </a:r>
            <a:r>
              <a:rPr lang="en-US" dirty="0"/>
              <a:t>” meetings will be held, but no date yet</a:t>
            </a:r>
          </a:p>
          <a:p>
            <a:pPr lvl="1"/>
            <a:r>
              <a:rPr lang="en-US" dirty="0"/>
              <a:t>Could be useful for our upcoming questions!</a:t>
            </a:r>
          </a:p>
          <a:p>
            <a:r>
              <a:rPr lang="en-US" dirty="0"/>
              <a:t>One issue: </a:t>
            </a:r>
            <a:r>
              <a:rPr lang="en-US" dirty="0" err="1"/>
              <a:t>pt</a:t>
            </a:r>
            <a:r>
              <a:rPr lang="en-US" dirty="0"/>
              <a:t> = -999 for secondary </a:t>
            </a:r>
            <a:r>
              <a:rPr lang="en-US" dirty="0" err="1"/>
              <a:t>MuMcTracks</a:t>
            </a:r>
            <a:endParaRPr lang="en-US" dirty="0"/>
          </a:p>
          <a:p>
            <a:pPr lvl="1"/>
            <a:r>
              <a:rPr lang="en-US" dirty="0"/>
              <a:t>Jason said this default value (-999) would mark secondary tracks indeed</a:t>
            </a:r>
          </a:p>
          <a:p>
            <a:pPr lvl="1"/>
            <a:r>
              <a:rPr lang="en-US" dirty="0"/>
              <a:t>But instead of </a:t>
            </a:r>
            <a:r>
              <a:rPr lang="en-US" dirty="0" err="1"/>
              <a:t>pt</a:t>
            </a:r>
            <a:r>
              <a:rPr lang="en-US" dirty="0"/>
              <a:t>, eta should be -999 (which is -999 as well, will show later on)</a:t>
            </a:r>
          </a:p>
          <a:p>
            <a:pPr lvl="1"/>
            <a:r>
              <a:rPr lang="en-US" dirty="0"/>
              <a:t>Open question: why is </a:t>
            </a:r>
            <a:r>
              <a:rPr lang="en-US" dirty="0" err="1"/>
              <a:t>pt</a:t>
            </a:r>
            <a:r>
              <a:rPr lang="en-US" dirty="0"/>
              <a:t> = -999 for secondary </a:t>
            </a:r>
            <a:r>
              <a:rPr lang="en-US" dirty="0" err="1"/>
              <a:t>MuMcTracks</a:t>
            </a:r>
            <a:r>
              <a:rPr lang="en-US" dirty="0"/>
              <a:t>? </a:t>
            </a:r>
            <a:r>
              <a:rPr lang="en-US" dirty="0">
                <a:sym typeface="Wingdings" pitchFamily="2" charset="2"/>
              </a:rPr>
              <a:t> Jason will look into this</a:t>
            </a:r>
          </a:p>
          <a:p>
            <a:r>
              <a:rPr lang="en-US" dirty="0">
                <a:sym typeface="Wingdings" pitchFamily="2" charset="2"/>
              </a:rPr>
              <a:t>Daniel Brandenburg wrote to us from S&amp;C and offered help</a:t>
            </a:r>
          </a:p>
          <a:p>
            <a:pPr lvl="1"/>
            <a:r>
              <a:rPr lang="en-US" dirty="0"/>
              <a:t>6 questions asked from him, waiting for reply (details on last slide)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44F0848-6638-EB4B-AEFC-FE6908FF2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BCB4-8FED-4466-BDAA-6D3F5D806A9F}" type="datetime1">
              <a:rPr lang="en-US" smtClean="0"/>
              <a:t>4/24/20</a:t>
            </a:fld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74A1F13-A165-394F-9576-E824AA566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E9BF-C4FB-8849-886D-2104BD1CBFAE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4170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B20036-9F0A-C842-9323-91C217687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numbers (</a:t>
            </a:r>
            <a:r>
              <a:rPr lang="en-US" dirty="0" err="1"/>
              <a:t>AuAu</a:t>
            </a:r>
            <a:r>
              <a:rPr lang="en-US" dirty="0"/>
              <a:t> 200 GeV b=[0,15] 180 events)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414B248-D628-EA4C-8DC9-3A8CF82A7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27.2M tracks in total, 574k primary, rest secondary</a:t>
            </a:r>
          </a:p>
          <a:p>
            <a:r>
              <a:rPr lang="en-US" dirty="0"/>
              <a:t>240k EPD hits (5k hits caused by zero-charge secondaries – minor glitch?)</a:t>
            </a:r>
          </a:p>
          <a:p>
            <a:pPr lvl="1"/>
            <a:r>
              <a:rPr lang="en-US" dirty="0"/>
              <a:t>88k hits are given by primaries</a:t>
            </a:r>
          </a:p>
          <a:p>
            <a:pPr lvl="1"/>
            <a:r>
              <a:rPr lang="en-US" dirty="0"/>
              <a:t>152k hits are given by secondaries</a:t>
            </a:r>
          </a:p>
          <a:p>
            <a:r>
              <a:rPr lang="en-US" dirty="0"/>
              <a:t>132k primary tracks (out of 574k, ~22%) cause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/>
              <a:t>240k EPD hits (</a:t>
            </a:r>
            <a:r>
              <a:rPr lang="en-US" dirty="0" err="1"/>
              <a:t>directly+indirectly</a:t>
            </a:r>
            <a:r>
              <a:rPr lang="en-US" dirty="0"/>
              <a:t> through secondaries)</a:t>
            </a:r>
          </a:p>
          <a:p>
            <a:r>
              <a:rPr lang="en-US" dirty="0"/>
              <a:t>Number of tiles hit by a primary track (or its shower):</a:t>
            </a:r>
          </a:p>
          <a:p>
            <a:pPr lvl="1"/>
            <a:r>
              <a:rPr lang="en-US" dirty="0"/>
              <a:t>105k (79.2%) hit 1 tile</a:t>
            </a:r>
          </a:p>
          <a:p>
            <a:pPr lvl="1"/>
            <a:r>
              <a:rPr lang="en-US" dirty="0"/>
              <a:t>15k   (12.4%) hit 2 tile</a:t>
            </a:r>
          </a:p>
          <a:p>
            <a:pPr lvl="1"/>
            <a:r>
              <a:rPr lang="en-US" dirty="0"/>
              <a:t>4k       (3.4%) hit 3 tile</a:t>
            </a:r>
          </a:p>
          <a:p>
            <a:pPr lvl="1"/>
            <a:r>
              <a:rPr lang="en-US" dirty="0"/>
              <a:t>2k       (1.6%) hit 4 tile</a:t>
            </a:r>
          </a:p>
          <a:p>
            <a:pPr lvl="1"/>
            <a:r>
              <a:rPr lang="en-US" dirty="0"/>
              <a:t>and so on, sum of the above is 132k</a:t>
            </a:r>
          </a:p>
          <a:p>
            <a:r>
              <a:rPr lang="en-US" dirty="0"/>
              <a:t>Number of hits created by a primary track (or its shower)</a:t>
            </a:r>
          </a:p>
          <a:p>
            <a:pPr lvl="1"/>
            <a:r>
              <a:rPr lang="en-US" dirty="0"/>
              <a:t>92k create 1 hit (directly or through a secondary)</a:t>
            </a:r>
          </a:p>
          <a:p>
            <a:pPr lvl="1"/>
            <a:r>
              <a:rPr lang="en-US" dirty="0"/>
              <a:t>23k create 2 hits (directly or through secondaries)</a:t>
            </a:r>
          </a:p>
          <a:p>
            <a:pPr lvl="1"/>
            <a:r>
              <a:rPr lang="en-US" dirty="0"/>
              <a:t>7k create 3 hits (directly or through secondaries)</a:t>
            </a:r>
          </a:p>
          <a:p>
            <a:pPr lvl="1"/>
            <a:r>
              <a:rPr lang="en-US" dirty="0"/>
              <a:t>and so on, and 92k+2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∙23k+3∙7k+… adds up to 240k</a:t>
            </a:r>
            <a:endParaRPr lang="en-US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2B3FD92-0160-144A-BE34-446F90F48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BCB4-8FED-4466-BDAA-6D3F5D806A9F}" type="datetime1">
              <a:rPr lang="en-US" smtClean="0"/>
              <a:t>4/24/20</a:t>
            </a:fld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ED5C2DC-747C-C84F-8607-DCFCFCEB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E9BF-C4FB-8849-886D-2104BD1CBFAE}" type="slidenum">
              <a:rPr lang="en-US" smtClean="0"/>
              <a:t>3</a:t>
            </a:fld>
            <a:endParaRPr lang="en-US"/>
          </a:p>
        </p:txBody>
      </p:sp>
      <p:pic>
        <p:nvPicPr>
          <p:cNvPr id="8" name="Kép 7" descr="A képen térkép látható&#10;&#10;Automatikusan generált leírás">
            <a:extLst>
              <a:ext uri="{FF2B5EF4-FFF2-40B4-BE49-F238E27FC236}">
                <a16:creationId xmlns:a16="http://schemas.microsoft.com/office/drawing/2014/main" id="{04FCC0F8-6013-4A8F-8A28-7DEA911C63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5813"/>
          <a:stretch/>
        </p:blipFill>
        <p:spPr>
          <a:xfrm>
            <a:off x="6854514" y="4771416"/>
            <a:ext cx="4219885" cy="2087738"/>
          </a:xfrm>
          <a:prstGeom prst="rect">
            <a:avLst/>
          </a:prstGeom>
        </p:spPr>
      </p:pic>
      <p:pic>
        <p:nvPicPr>
          <p:cNvPr id="11" name="Kép 10" descr="A képen térkép látható&#10;&#10;Automatikusan generált leírás">
            <a:extLst>
              <a:ext uri="{FF2B5EF4-FFF2-40B4-BE49-F238E27FC236}">
                <a16:creationId xmlns:a16="http://schemas.microsoft.com/office/drawing/2014/main" id="{01FB444F-9AAC-46F3-BA2A-B07774E8CE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5813"/>
          <a:stretch/>
        </p:blipFill>
        <p:spPr>
          <a:xfrm>
            <a:off x="6854514" y="2663535"/>
            <a:ext cx="4219886" cy="208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7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4FC4A96-135D-2642-A8B2-60E32C51A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issue</a:t>
            </a:r>
            <a:r>
              <a:rPr lang="hu-HU" dirty="0"/>
              <a:t>: </a:t>
            </a:r>
            <a:r>
              <a:rPr lang="hu-HU" dirty="0" err="1"/>
              <a:t>secondaries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EPD </a:t>
            </a:r>
            <a:r>
              <a:rPr lang="hu-HU" dirty="0" err="1"/>
              <a:t>material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28E47ED-12B8-4C4E-B5D9-594F150BB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628" y="1253330"/>
            <a:ext cx="11916075" cy="537837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about </a:t>
            </a:r>
            <a:r>
              <a:rPr lang="hu-HU" dirty="0" err="1"/>
              <a:t>the</a:t>
            </a:r>
            <a:r>
              <a:rPr lang="hu-HU" dirty="0"/>
              <a:t> 37k </a:t>
            </a:r>
            <a:r>
              <a:rPr lang="en-US" dirty="0"/>
              <a:t>hits from secondaries created inside the EPD?</a:t>
            </a:r>
            <a:endParaRPr lang="hu-HU" dirty="0"/>
          </a:p>
          <a:p>
            <a:r>
              <a:rPr lang="hu-HU" dirty="0" err="1"/>
              <a:t>These</a:t>
            </a:r>
            <a:r>
              <a:rPr lang="hu-HU" dirty="0"/>
              <a:t> </a:t>
            </a:r>
            <a:r>
              <a:rPr lang="hu-HU" dirty="0" err="1"/>
              <a:t>represent</a:t>
            </a:r>
            <a:r>
              <a:rPr lang="hu-HU" dirty="0"/>
              <a:t> a ~15% </a:t>
            </a:r>
            <a:r>
              <a:rPr lang="hu-HU" dirty="0" err="1"/>
              <a:t>fraction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240k </a:t>
            </a:r>
            <a:r>
              <a:rPr lang="hu-HU" dirty="0" err="1"/>
              <a:t>hits</a:t>
            </a:r>
            <a:endParaRPr lang="en-US" dirty="0"/>
          </a:p>
          <a:p>
            <a:r>
              <a:rPr lang="en-US" dirty="0"/>
              <a:t>Are these gammas (e.g. from pi0) creating pairs inside EPD?</a:t>
            </a:r>
          </a:p>
          <a:p>
            <a:r>
              <a:rPr lang="en-US" dirty="0"/>
              <a:t>Quick investigation: these secondaries from inside the EPD are many kinds:</a:t>
            </a:r>
          </a:p>
          <a:p>
            <a:pPr lvl="1"/>
            <a:r>
              <a:rPr lang="en-US" dirty="0"/>
              <a:t>e</a:t>
            </a:r>
            <a:r>
              <a:rPr lang="en-US" baseline="30000" dirty="0"/>
              <a:t>-</a:t>
            </a:r>
            <a:r>
              <a:rPr lang="en-US" dirty="0"/>
              <a:t> from </a:t>
            </a: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baseline="30000" dirty="0"/>
              <a:t>±</a:t>
            </a:r>
            <a:r>
              <a:rPr lang="en-US" dirty="0"/>
              <a:t>  (23%</a:t>
            </a:r>
            <a:r>
              <a:rPr lang="hu-HU" dirty="0"/>
              <a:t> = 8.6k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</a:t>
            </a:r>
            <a:r>
              <a:rPr lang="en-US" baseline="30000" dirty="0"/>
              <a:t>-</a:t>
            </a:r>
            <a:r>
              <a:rPr lang="en-US" dirty="0"/>
              <a:t> from e</a:t>
            </a:r>
            <a:r>
              <a:rPr lang="en-US" baseline="30000" dirty="0"/>
              <a:t>-</a:t>
            </a:r>
            <a:r>
              <a:rPr lang="en-US" dirty="0"/>
              <a:t>  (10%</a:t>
            </a:r>
            <a:r>
              <a:rPr lang="hu-HU" dirty="0"/>
              <a:t> = 3.7k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</a:t>
            </a:r>
            <a:r>
              <a:rPr lang="en-US" baseline="30000" dirty="0"/>
              <a:t>-</a:t>
            </a:r>
            <a:r>
              <a:rPr lang="en-US" dirty="0"/>
              <a:t> from </a:t>
            </a:r>
            <a:r>
              <a:rPr lang="en-US" dirty="0">
                <a:latin typeface="Symbol" panose="05050102010706020507" pitchFamily="18" charset="2"/>
              </a:rPr>
              <a:t>g   </a:t>
            </a:r>
            <a:r>
              <a:rPr lang="en-US" dirty="0"/>
              <a:t>(10%</a:t>
            </a:r>
            <a:r>
              <a:rPr lang="hu-HU" dirty="0"/>
              <a:t> = 3.7k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</a:t>
            </a:r>
            <a:r>
              <a:rPr lang="en-US" baseline="30000" dirty="0"/>
              <a:t>-</a:t>
            </a:r>
            <a:r>
              <a:rPr lang="en-US" dirty="0"/>
              <a:t> from e</a:t>
            </a:r>
            <a:r>
              <a:rPr lang="en-US" baseline="30000" dirty="0"/>
              <a:t>+</a:t>
            </a:r>
            <a:r>
              <a:rPr lang="en-US" dirty="0"/>
              <a:t>  </a:t>
            </a:r>
            <a:r>
              <a:rPr lang="hu-HU" dirty="0"/>
              <a:t> </a:t>
            </a:r>
            <a:r>
              <a:rPr lang="en-US" dirty="0"/>
              <a:t> (8%</a:t>
            </a:r>
            <a:r>
              <a:rPr lang="hu-HU" dirty="0"/>
              <a:t> = 2.9k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 from </a:t>
            </a: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baseline="30000" dirty="0"/>
              <a:t>-</a:t>
            </a:r>
            <a:r>
              <a:rPr lang="en-US" dirty="0"/>
              <a:t>   </a:t>
            </a:r>
            <a:r>
              <a:rPr lang="hu-HU" dirty="0"/>
              <a:t> </a:t>
            </a:r>
            <a:r>
              <a:rPr lang="en-US" dirty="0"/>
              <a:t> (5%</a:t>
            </a:r>
            <a:r>
              <a:rPr lang="hu-HU" dirty="0"/>
              <a:t> =1.8k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</a:t>
            </a:r>
            <a:r>
              <a:rPr lang="en-US" baseline="30000" dirty="0"/>
              <a:t>+</a:t>
            </a:r>
            <a:r>
              <a:rPr lang="en-US" dirty="0"/>
              <a:t> from </a:t>
            </a:r>
            <a:r>
              <a:rPr lang="en-US" dirty="0">
                <a:latin typeface="Symbol" panose="05050102010706020507" pitchFamily="18" charset="2"/>
              </a:rPr>
              <a:t>g </a:t>
            </a:r>
            <a:r>
              <a:rPr lang="en-US" dirty="0"/>
              <a:t> </a:t>
            </a:r>
            <a:r>
              <a:rPr lang="hu-HU" dirty="0"/>
              <a:t> </a:t>
            </a:r>
            <a:r>
              <a:rPr lang="en-US" dirty="0"/>
              <a:t> </a:t>
            </a:r>
            <a:r>
              <a:rPr lang="hu-HU" dirty="0"/>
              <a:t> </a:t>
            </a:r>
            <a:r>
              <a:rPr lang="en-US" dirty="0"/>
              <a:t>(</a:t>
            </a:r>
            <a:r>
              <a:rPr lang="hu-HU" dirty="0"/>
              <a:t>5</a:t>
            </a:r>
            <a:r>
              <a:rPr lang="en-US" dirty="0"/>
              <a:t>%</a:t>
            </a:r>
            <a:r>
              <a:rPr lang="hu-HU" dirty="0"/>
              <a:t> = 1.7k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and many other processes, even 2.2% </a:t>
            </a:r>
            <a:r>
              <a:rPr lang="hu-HU" baseline="30000" dirty="0"/>
              <a:t>2</a:t>
            </a:r>
            <a:r>
              <a:rPr lang="en-US" dirty="0"/>
              <a:t>H from </a:t>
            </a: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baseline="30000" dirty="0"/>
              <a:t>± </a:t>
            </a:r>
            <a:r>
              <a:rPr lang="en-US" dirty="0"/>
              <a:t>and 1% </a:t>
            </a:r>
            <a:r>
              <a:rPr lang="hu-HU" baseline="30000" dirty="0"/>
              <a:t>3</a:t>
            </a:r>
            <a:r>
              <a:rPr lang="en-US" dirty="0"/>
              <a:t>H from </a:t>
            </a: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baseline="30000" dirty="0"/>
              <a:t>±</a:t>
            </a:r>
            <a:endParaRPr lang="hu-HU" baseline="30000" dirty="0"/>
          </a:p>
          <a:p>
            <a:r>
              <a:rPr lang="hu-HU" dirty="0" err="1"/>
              <a:t>Still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clear</a:t>
            </a:r>
            <a:r>
              <a:rPr lang="hu-HU" dirty="0"/>
              <a:t> </a:t>
            </a:r>
            <a:r>
              <a:rPr lang="hu-HU" dirty="0" err="1"/>
              <a:t>how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handle</a:t>
            </a:r>
            <a:r>
              <a:rPr lang="hu-HU" dirty="0"/>
              <a:t> </a:t>
            </a:r>
            <a:r>
              <a:rPr lang="hu-HU" dirty="0" err="1"/>
              <a:t>these</a:t>
            </a:r>
            <a:r>
              <a:rPr lang="hu-HU" dirty="0"/>
              <a:t>: </a:t>
            </a:r>
            <a:r>
              <a:rPr lang="hu-HU" dirty="0" err="1"/>
              <a:t>primary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secondary</a:t>
            </a:r>
            <a:r>
              <a:rPr lang="hu-HU" dirty="0"/>
              <a:t>? </a:t>
            </a:r>
            <a:r>
              <a:rPr lang="hu-HU" dirty="0" err="1"/>
              <a:t>Why</a:t>
            </a:r>
            <a:r>
              <a:rPr lang="hu-HU" dirty="0"/>
              <a:t> </a:t>
            </a:r>
            <a:r>
              <a:rPr lang="hu-HU" dirty="0" err="1"/>
              <a:t>do</a:t>
            </a:r>
            <a:r>
              <a:rPr lang="hu-HU" dirty="0"/>
              <a:t> </a:t>
            </a:r>
            <a:r>
              <a:rPr lang="hu-HU" dirty="0" err="1"/>
              <a:t>they</a:t>
            </a:r>
            <a:r>
              <a:rPr lang="hu-HU" dirty="0"/>
              <a:t> </a:t>
            </a:r>
            <a:r>
              <a:rPr lang="hu-HU" dirty="0" err="1"/>
              <a:t>exist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simulation</a:t>
            </a:r>
            <a:r>
              <a:rPr lang="hu-HU" dirty="0"/>
              <a:t>?</a:t>
            </a:r>
            <a:endParaRPr lang="en-US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92BE32C-AD0B-EE43-BCA3-2ED0B73B8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BCB4-8FED-4466-BDAA-6D3F5D806A9F}" type="datetime1">
              <a:rPr lang="en-US" smtClean="0"/>
              <a:t>4/24/20</a:t>
            </a:fld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BA59F96-C091-444B-8B5F-9CF689388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E9BF-C4FB-8849-886D-2104BD1CBFAE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8072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7B6C49A-621D-3C45-856F-1DEE1D48F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dN</a:t>
            </a:r>
            <a:r>
              <a:rPr lang="en-US" dirty="0"/>
              <a:t>/d</a:t>
            </a:r>
            <a:r>
              <a:rPr lang="hu-HU" dirty="0"/>
              <a:t>E</a:t>
            </a:r>
            <a:r>
              <a:rPr lang="en-US" dirty="0"/>
              <a:t>ta for </a:t>
            </a:r>
            <a:r>
              <a:rPr lang="en-US" dirty="0" err="1"/>
              <a:t>MuMctracks</a:t>
            </a:r>
            <a:endParaRPr lang="en-US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9B981B9-8145-8540-88AA-2E6671E2F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BCB4-8FED-4466-BDAA-6D3F5D806A9F}" type="datetime1">
              <a:rPr lang="en-US" smtClean="0"/>
              <a:t>4/24/20</a:t>
            </a:fld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9E81AEF-C022-984E-83AD-889F35DDF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E9BF-C4FB-8849-886D-2104BD1CBFAE}" type="slidenum">
              <a:rPr lang="hu-HU" smtClean="0"/>
              <a:t>5</a:t>
            </a:fld>
            <a:endParaRPr lang="hu-HU"/>
          </a:p>
        </p:txBody>
      </p:sp>
      <p:sp>
        <p:nvSpPr>
          <p:cNvPr id="11" name="Tartalom helye 10">
            <a:extLst>
              <a:ext uri="{FF2B5EF4-FFF2-40B4-BE49-F238E27FC236}">
                <a16:creationId xmlns:a16="http://schemas.microsoft.com/office/drawing/2014/main" id="{66BBA1A4-3CDC-5D4B-B1B1-F7406D8D3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Eta for secondary </a:t>
            </a:r>
            <a:r>
              <a:rPr lang="en-US" dirty="0" err="1"/>
              <a:t>MuMcTracks</a:t>
            </a:r>
            <a:r>
              <a:rPr lang="en-US" dirty="0"/>
              <a:t> = -999</a:t>
            </a:r>
          </a:p>
          <a:p>
            <a:r>
              <a:rPr lang="en-US" dirty="0"/>
              <a:t>(Recap: -999 marks secondaries indeed)</a:t>
            </a:r>
          </a:p>
          <a:p>
            <a:r>
              <a:rPr lang="en-US" dirty="0"/>
              <a:t>(But </a:t>
            </a:r>
            <a:r>
              <a:rPr lang="en-US" dirty="0" err="1"/>
              <a:t>pt</a:t>
            </a:r>
            <a:r>
              <a:rPr lang="en-US" dirty="0"/>
              <a:t> should not be -999 for them!)</a:t>
            </a:r>
          </a:p>
          <a:p>
            <a:r>
              <a:rPr lang="en-US" dirty="0"/>
              <a:t>27.2M Tracks</a:t>
            </a:r>
          </a:p>
          <a:p>
            <a:pPr lvl="1"/>
            <a:r>
              <a:rPr lang="en-US" dirty="0"/>
              <a:t>574k primary         (~2.3% of total tracks)</a:t>
            </a:r>
          </a:p>
          <a:p>
            <a:pPr lvl="1"/>
            <a:r>
              <a:rPr lang="en-US" dirty="0"/>
              <a:t>26.6M secondary  (~97.7% of total tracks)</a:t>
            </a:r>
          </a:p>
          <a:p>
            <a:pPr lvl="1"/>
            <a:endParaRPr lang="en-US" dirty="0"/>
          </a:p>
        </p:txBody>
      </p:sp>
      <p:pic>
        <p:nvPicPr>
          <p:cNvPr id="12" name="Tartalom helye 6">
            <a:extLst>
              <a:ext uri="{FF2B5EF4-FFF2-40B4-BE49-F238E27FC236}">
                <a16:creationId xmlns:a16="http://schemas.microsoft.com/office/drawing/2014/main" id="{FE54EECA-F304-7D4B-A831-1A3B158A51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7748" y="1227221"/>
            <a:ext cx="5874252" cy="398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94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4A4549C-179B-9C4C-A7D4-368D4AB2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dN</a:t>
            </a:r>
            <a:r>
              <a:rPr lang="en-US" dirty="0"/>
              <a:t>/</a:t>
            </a:r>
            <a:r>
              <a:rPr lang="en-US" dirty="0" err="1"/>
              <a:t>dEta</a:t>
            </a:r>
            <a:r>
              <a:rPr lang="en-US" dirty="0"/>
              <a:t> of EPD hits, ring-wise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0EE0C41-38A9-C54A-AD45-2AF4AC00C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Eta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plots</a:t>
            </a:r>
            <a:r>
              <a:rPr lang="hu-HU" dirty="0"/>
              <a:t>: pseudorapidity of </a:t>
            </a:r>
            <a:r>
              <a:rPr lang="hu-HU" dirty="0" err="1"/>
              <a:t>primary</a:t>
            </a:r>
            <a:r>
              <a:rPr lang="hu-HU" dirty="0"/>
              <a:t> </a:t>
            </a:r>
            <a:r>
              <a:rPr lang="hu-HU" dirty="0" err="1"/>
              <a:t>track</a:t>
            </a:r>
            <a:r>
              <a:rPr lang="hu-HU" dirty="0"/>
              <a:t> (132k) </a:t>
            </a:r>
            <a:r>
              <a:rPr lang="hu-HU" dirty="0" err="1"/>
              <a:t>creating</a:t>
            </a:r>
            <a:r>
              <a:rPr lang="hu-HU" dirty="0"/>
              <a:t> </a:t>
            </a:r>
            <a:r>
              <a:rPr lang="hu-HU" dirty="0" err="1"/>
              <a:t>given</a:t>
            </a:r>
            <a:r>
              <a:rPr lang="hu-HU" dirty="0"/>
              <a:t> hit</a:t>
            </a:r>
            <a:endParaRPr lang="en-US" dirty="0"/>
          </a:p>
          <a:p>
            <a:r>
              <a:rPr lang="hu-HU" dirty="0" err="1"/>
              <a:t>Direct</a:t>
            </a:r>
            <a:r>
              <a:rPr lang="hu-HU" dirty="0"/>
              <a:t> </a:t>
            </a:r>
            <a:r>
              <a:rPr lang="hu-HU" dirty="0" err="1"/>
              <a:t>hits</a:t>
            </a:r>
            <a:r>
              <a:rPr lang="hu-HU" dirty="0"/>
              <a:t>: </a:t>
            </a:r>
            <a:r>
              <a:rPr lang="hu-HU" dirty="0" err="1"/>
              <a:t>created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primaries</a:t>
            </a:r>
            <a:r>
              <a:rPr lang="hu-HU" dirty="0"/>
              <a:t> (</a:t>
            </a:r>
            <a:r>
              <a:rPr lang="hu-HU" dirty="0" err="1"/>
              <a:t>all</a:t>
            </a:r>
            <a:r>
              <a:rPr lang="hu-HU" dirty="0"/>
              <a:t>: </a:t>
            </a:r>
            <a:r>
              <a:rPr lang="hu-HU" dirty="0" err="1"/>
              <a:t>also</a:t>
            </a:r>
            <a:r>
              <a:rPr lang="hu-HU" dirty="0"/>
              <a:t> </a:t>
            </a:r>
            <a:r>
              <a:rPr lang="hu-HU" dirty="0" err="1"/>
              <a:t>hits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secondaries</a:t>
            </a:r>
            <a:r>
              <a:rPr lang="hu-HU" dirty="0"/>
              <a:t>) </a:t>
            </a:r>
          </a:p>
          <a:p>
            <a:r>
              <a:rPr lang="hu-HU" dirty="0" err="1"/>
              <a:t>Lesson</a:t>
            </a:r>
            <a:r>
              <a:rPr lang="hu-HU" dirty="0"/>
              <a:t>: </a:t>
            </a:r>
            <a:r>
              <a:rPr lang="hu-HU" dirty="0" err="1"/>
              <a:t>broader</a:t>
            </a:r>
            <a:r>
              <a:rPr lang="hu-HU" dirty="0"/>
              <a:t> </a:t>
            </a:r>
            <a:r>
              <a:rPr lang="hu-HU" dirty="0" err="1"/>
              <a:t>distribution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secondaries</a:t>
            </a:r>
            <a:r>
              <a:rPr lang="hu-HU" dirty="0"/>
              <a:t>, </a:t>
            </a:r>
            <a:r>
              <a:rPr lang="hu-HU" dirty="0" err="1"/>
              <a:t>very</a:t>
            </a:r>
            <a:r>
              <a:rPr lang="hu-HU" dirty="0"/>
              <a:t> </a:t>
            </a:r>
            <a:r>
              <a:rPr lang="hu-HU" dirty="0" err="1"/>
              <a:t>broad</a:t>
            </a:r>
            <a:r>
              <a:rPr lang="hu-HU" dirty="0"/>
              <a:t> ”</a:t>
            </a:r>
            <a:r>
              <a:rPr lang="hu-HU" dirty="0" err="1"/>
              <a:t>plateau</a:t>
            </a:r>
            <a:r>
              <a:rPr lang="hu-HU" dirty="0"/>
              <a:t>”</a:t>
            </a:r>
            <a:endParaRPr lang="en-US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528A1ED-59E0-B240-9EE4-BFA7DC9E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BCB4-8FED-4466-BDAA-6D3F5D806A9F}" type="datetime1">
              <a:rPr lang="en-US" smtClean="0"/>
              <a:t>4/24/20</a:t>
            </a:fld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9487459-5163-724B-BB35-2C8C4233E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E9BF-C4FB-8849-886D-2104BD1CBFAE}" type="slidenum">
              <a:rPr lang="hu-HU" smtClean="0"/>
              <a:t>6</a:t>
            </a:fld>
            <a:endParaRPr lang="hu-HU"/>
          </a:p>
        </p:txBody>
      </p:sp>
      <p:pic>
        <p:nvPicPr>
          <p:cNvPr id="7" name="Kép 6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248DE9FB-5B37-9445-A0ED-CFB6D93D65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63098" y="2842735"/>
            <a:ext cx="5404269" cy="3664964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374BD36B-65D3-9B45-AC61-C6163A4C31D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705" y="2842735"/>
            <a:ext cx="5411199" cy="366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76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2B334F-C420-F642-A470-9CACA8427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&amp;  </a:t>
            </a:r>
            <a:r>
              <a:rPr lang="en-US" dirty="0" err="1"/>
              <a:t>deviaton</a:t>
            </a:r>
            <a:r>
              <a:rPr lang="en-US" dirty="0"/>
              <a:t> of eta, ring-wise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3CB891E-59C2-2241-90FD-60ACA610B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BCB4-8FED-4466-BDAA-6D3F5D806A9F}" type="datetime1">
              <a:rPr lang="en-US" smtClean="0"/>
              <a:t>4/24/20</a:t>
            </a:fld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AD6C25C-6B26-5842-8B8B-004300D6B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E9BF-C4FB-8849-886D-2104BD1CBFAE}" type="slidenum">
              <a:rPr lang="hu-HU" smtClean="0"/>
              <a:t>7</a:t>
            </a:fld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F9F5B798-7E02-4341-AFFD-1F0E2FD7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707" y="2950268"/>
            <a:ext cx="5165766" cy="3503221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26FEF07F-14F7-BB4B-92CA-76B1737FA50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2528" y="2950268"/>
            <a:ext cx="5165765" cy="3503220"/>
          </a:xfrm>
          <a:prstGeom prst="rect">
            <a:avLst/>
          </a:prstGeom>
        </p:spPr>
      </p:pic>
      <p:sp>
        <p:nvSpPr>
          <p:cNvPr id="11" name="Tartalom helye 2">
            <a:extLst>
              <a:ext uri="{FF2B5EF4-FFF2-40B4-BE49-F238E27FC236}">
                <a16:creationId xmlns:a16="http://schemas.microsoft.com/office/drawing/2014/main" id="{68968AAC-E1B6-E049-B4FB-CA5698892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628" y="1253330"/>
            <a:ext cx="11916075" cy="5160771"/>
          </a:xfrm>
        </p:spPr>
        <p:txBody>
          <a:bodyPr/>
          <a:lstStyle/>
          <a:p>
            <a:r>
              <a:rPr lang="hu-HU" dirty="0"/>
              <a:t>Here </a:t>
            </a:r>
            <a:r>
              <a:rPr lang="hu-HU" dirty="0" err="1">
                <a:latin typeface="Symbol" panose="05050102010706020507" pitchFamily="18" charset="2"/>
              </a:rPr>
              <a:t>h</a:t>
            </a:r>
            <a:r>
              <a:rPr lang="hu-HU" baseline="-25000" dirty="0" err="1"/>
              <a:t>track</a:t>
            </a:r>
            <a:r>
              <a:rPr lang="hu-HU" dirty="0"/>
              <a:t>: of </a:t>
            </a:r>
            <a:r>
              <a:rPr lang="hu-HU" dirty="0" err="1"/>
              <a:t>primary</a:t>
            </a:r>
            <a:r>
              <a:rPr lang="hu-HU" dirty="0"/>
              <a:t> </a:t>
            </a:r>
            <a:r>
              <a:rPr lang="hu-HU" dirty="0" err="1"/>
              <a:t>track</a:t>
            </a:r>
            <a:r>
              <a:rPr lang="hu-HU" dirty="0"/>
              <a:t> </a:t>
            </a:r>
            <a:r>
              <a:rPr lang="hu-HU" dirty="0" err="1"/>
              <a:t>creating</a:t>
            </a:r>
            <a:r>
              <a:rPr lang="hu-HU" dirty="0"/>
              <a:t> hit; </a:t>
            </a:r>
            <a:r>
              <a:rPr lang="hu-HU" dirty="0" err="1">
                <a:latin typeface="Symbol" panose="05050102010706020507" pitchFamily="18" charset="2"/>
              </a:rPr>
              <a:t>h</a:t>
            </a:r>
            <a:r>
              <a:rPr lang="hu-HU" baseline="-25000" dirty="0" err="1"/>
              <a:t>EPDRing</a:t>
            </a:r>
            <a:r>
              <a:rPr lang="hu-HU" dirty="0"/>
              <a:t>: of </a:t>
            </a:r>
            <a:r>
              <a:rPr lang="hu-HU" dirty="0" err="1"/>
              <a:t>tile</a:t>
            </a:r>
            <a:r>
              <a:rPr lang="hu-HU" dirty="0"/>
              <a:t> center of EPD </a:t>
            </a:r>
            <a:r>
              <a:rPr lang="hu-HU" dirty="0" err="1"/>
              <a:t>rings</a:t>
            </a:r>
            <a:endParaRPr lang="en-US" dirty="0"/>
          </a:p>
          <a:p>
            <a:r>
              <a:rPr lang="en-US" dirty="0"/>
              <a:t>Direct hits</a:t>
            </a:r>
            <a:r>
              <a:rPr lang="hu-HU" dirty="0"/>
              <a:t>: </a:t>
            </a:r>
            <a:r>
              <a:rPr lang="hu-HU" dirty="0" err="1"/>
              <a:t>created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a </a:t>
            </a:r>
            <a:r>
              <a:rPr lang="hu-HU" dirty="0" err="1"/>
              <a:t>primary</a:t>
            </a:r>
            <a:r>
              <a:rPr lang="hu-HU" dirty="0"/>
              <a:t> </a:t>
            </a:r>
            <a:r>
              <a:rPr lang="hu-HU" dirty="0" err="1"/>
              <a:t>directly</a:t>
            </a:r>
            <a:r>
              <a:rPr lang="hu-HU" dirty="0"/>
              <a:t> (i.e.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through</a:t>
            </a:r>
            <a:r>
              <a:rPr lang="hu-HU" dirty="0"/>
              <a:t> </a:t>
            </a:r>
            <a:r>
              <a:rPr lang="hu-HU" dirty="0" err="1"/>
              <a:t>secondaries</a:t>
            </a:r>
            <a:r>
              <a:rPr lang="hu-HU" dirty="0"/>
              <a:t>)</a:t>
            </a:r>
          </a:p>
          <a:p>
            <a:r>
              <a:rPr lang="hu-HU" dirty="0" err="1"/>
              <a:t>Average</a:t>
            </a:r>
            <a:r>
              <a:rPr lang="hu-HU" dirty="0"/>
              <a:t>: </a:t>
            </a:r>
            <a:r>
              <a:rPr lang="hu-HU" dirty="0" err="1"/>
              <a:t>somewhat</a:t>
            </a:r>
            <a:r>
              <a:rPr lang="hu-HU" dirty="0"/>
              <a:t> shifted; </a:t>
            </a:r>
            <a:r>
              <a:rPr lang="hu-HU" dirty="0" err="1"/>
              <a:t>Std.dev</a:t>
            </a:r>
            <a:r>
              <a:rPr lang="hu-HU" dirty="0"/>
              <a:t>.: </a:t>
            </a:r>
            <a:r>
              <a:rPr lang="hu-HU" dirty="0" err="1"/>
              <a:t>much</a:t>
            </a:r>
            <a:r>
              <a:rPr lang="hu-HU" dirty="0"/>
              <a:t> </a:t>
            </a:r>
            <a:r>
              <a:rPr lang="hu-HU" dirty="0" err="1"/>
              <a:t>larger</a:t>
            </a:r>
            <a:r>
              <a:rPr lang="hu-HU" dirty="0"/>
              <a:t>, </a:t>
            </a:r>
            <a:r>
              <a:rPr lang="hu-HU" dirty="0" err="1"/>
              <a:t>esp</a:t>
            </a:r>
            <a:r>
              <a:rPr lang="hu-HU" dirty="0"/>
              <a:t>.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central</a:t>
            </a:r>
            <a:r>
              <a:rPr lang="hu-HU" dirty="0"/>
              <a:t> </a:t>
            </a:r>
            <a:r>
              <a:rPr lang="hu-HU" dirty="0" err="1"/>
              <a:t>tiles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938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D070521-DEE4-1948-B611-476DB4462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issues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0FE8359-CA56-D040-A4C8-413202E7F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5k hits (out of 240k) in EPD caused by zero-charge secondaries – minor glitch?</a:t>
            </a:r>
          </a:p>
          <a:p>
            <a:r>
              <a:rPr lang="hu-HU" dirty="0"/>
              <a:t>P</a:t>
            </a:r>
            <a:r>
              <a:rPr lang="en-US" dirty="0" err="1"/>
              <a:t>rimary</a:t>
            </a:r>
            <a:r>
              <a:rPr lang="en-US" dirty="0"/>
              <a:t> particles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en-US" dirty="0"/>
              <a:t>those with vertex id = 1 (belonging to main vertex)?</a:t>
            </a:r>
          </a:p>
          <a:p>
            <a:r>
              <a:rPr lang="en-US" dirty="0"/>
              <a:t>What does shower and </a:t>
            </a:r>
            <a:r>
              <a:rPr lang="en-US" dirty="0" err="1"/>
              <a:t>notshower</a:t>
            </a:r>
            <a:r>
              <a:rPr lang="en-US" dirty="0"/>
              <a:t> mean?</a:t>
            </a:r>
          </a:p>
          <a:p>
            <a:r>
              <a:rPr lang="en-US" dirty="0" err="1"/>
              <a:t>McTrack</a:t>
            </a:r>
            <a:r>
              <a:rPr lang="en-US" dirty="0"/>
              <a:t>::</a:t>
            </a:r>
            <a:r>
              <a:rPr lang="en-US" dirty="0" err="1"/>
              <a:t>IdVx</a:t>
            </a:r>
            <a:r>
              <a:rPr lang="en-US" dirty="0"/>
              <a:t>() and </a:t>
            </a:r>
            <a:r>
              <a:rPr lang="en-US" dirty="0" err="1"/>
              <a:t>McVertex</a:t>
            </a:r>
            <a:r>
              <a:rPr lang="en-US" dirty="0"/>
              <a:t>::</a:t>
            </a:r>
            <a:r>
              <a:rPr lang="en-US" dirty="0" err="1"/>
              <a:t>IdParTrk</a:t>
            </a:r>
            <a:r>
              <a:rPr lang="en-US" dirty="0"/>
              <a:t>()</a:t>
            </a:r>
            <a:r>
              <a:rPr lang="hu-HU" dirty="0"/>
              <a:t>: </a:t>
            </a:r>
            <a:r>
              <a:rPr lang="en-US" dirty="0"/>
              <a:t>correct way to trace parent tracks?</a:t>
            </a:r>
          </a:p>
          <a:p>
            <a:r>
              <a:rPr lang="hu-HU" dirty="0" err="1"/>
              <a:t>Secondaries</a:t>
            </a:r>
            <a:r>
              <a:rPr lang="en-US" dirty="0"/>
              <a:t> </a:t>
            </a:r>
            <a:r>
              <a:rPr lang="en-US" dirty="0" err="1"/>
              <a:t>originat</a:t>
            </a:r>
            <a:r>
              <a:rPr lang="hu-HU" dirty="0"/>
              <a:t>ing</a:t>
            </a:r>
            <a:r>
              <a:rPr lang="en-US" dirty="0"/>
              <a:t> from EPD</a:t>
            </a:r>
            <a:r>
              <a:rPr lang="hu-HU" dirty="0"/>
              <a:t>: </a:t>
            </a:r>
            <a:r>
              <a:rPr lang="en-US" dirty="0"/>
              <a:t>are those primaries really?</a:t>
            </a:r>
          </a:p>
          <a:p>
            <a:r>
              <a:rPr lang="en-US" dirty="0"/>
              <a:t>Why is </a:t>
            </a:r>
            <a:r>
              <a:rPr lang="hu-HU" dirty="0" err="1"/>
              <a:t>eta</a:t>
            </a:r>
            <a:r>
              <a:rPr lang="hu-HU" dirty="0"/>
              <a:t> and </a:t>
            </a:r>
            <a:r>
              <a:rPr lang="en-US" dirty="0" err="1"/>
              <a:t>pt</a:t>
            </a:r>
            <a:r>
              <a:rPr lang="en-US" dirty="0"/>
              <a:t>=-999 for many secondary tracks, how to treat this?</a:t>
            </a:r>
          </a:p>
          <a:p>
            <a:r>
              <a:rPr lang="en-US" dirty="0"/>
              <a:t>How to create a "particle gun" type </a:t>
            </a:r>
            <a:r>
              <a:rPr lang="en-US"/>
              <a:t>of simulation?</a:t>
            </a:r>
            <a:endParaRPr lang="en-US" dirty="0"/>
          </a:p>
          <a:p>
            <a:r>
              <a:rPr lang="hu-HU" dirty="0"/>
              <a:t>A</a:t>
            </a:r>
            <a:r>
              <a:rPr lang="en-US" dirty="0"/>
              <a:t>sked </a:t>
            </a:r>
            <a:r>
              <a:rPr lang="hu-HU" dirty="0" err="1"/>
              <a:t>these</a:t>
            </a:r>
            <a:r>
              <a:rPr lang="hu-HU" dirty="0"/>
              <a:t> </a:t>
            </a:r>
            <a:r>
              <a:rPr lang="en-US" dirty="0"/>
              <a:t>from Daniel Brandenburg </a:t>
            </a:r>
            <a:r>
              <a:rPr lang="hu-HU" dirty="0" err="1"/>
              <a:t>who</a:t>
            </a:r>
            <a:r>
              <a:rPr lang="hu-HU" dirty="0"/>
              <a:t> </a:t>
            </a:r>
            <a:r>
              <a:rPr lang="hu-HU" dirty="0" err="1"/>
              <a:t>offered</a:t>
            </a:r>
            <a:r>
              <a:rPr lang="hu-HU" dirty="0"/>
              <a:t> </a:t>
            </a:r>
            <a:r>
              <a:rPr lang="hu-HU" dirty="0" err="1"/>
              <a:t>help</a:t>
            </a:r>
            <a:r>
              <a:rPr lang="hu-HU" dirty="0"/>
              <a:t> (</a:t>
            </a:r>
            <a:r>
              <a:rPr lang="hu-HU" dirty="0" err="1"/>
              <a:t>after</a:t>
            </a:r>
            <a:r>
              <a:rPr lang="hu-HU" dirty="0"/>
              <a:t> S&amp;C </a:t>
            </a:r>
            <a:r>
              <a:rPr lang="hu-HU" dirty="0" err="1"/>
              <a:t>list</a:t>
            </a:r>
            <a:r>
              <a:rPr lang="hu-HU" dirty="0"/>
              <a:t> email)</a:t>
            </a:r>
            <a:endParaRPr lang="en-US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D8FAB1C-CF8E-A447-BF09-A2FEBA0AD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BCB4-8FED-4466-BDAA-6D3F5D806A9F}" type="datetime1">
              <a:rPr lang="en-US" smtClean="0"/>
              <a:t>4/24/20</a:t>
            </a:fld>
            <a:endParaRPr lang="en-US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A706665-5BBC-3940-9DBB-6515850BB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8E9BF-C4FB-8849-886D-2104BD1CBF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784</Words>
  <Application>Microsoft Macintosh PowerPoint</Application>
  <PresentationFormat>Szélesvásznú</PresentationFormat>
  <Paragraphs>81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Office-téma</vt:lpstr>
      <vt:lpstr>EPD simulation status</vt:lpstr>
      <vt:lpstr>S&amp;C meeting</vt:lpstr>
      <vt:lpstr>Some numbers (AuAu 200 GeV b=[0,15] 180 events)</vt:lpstr>
      <vt:lpstr>Open issue: secondaries from EPD material</vt:lpstr>
      <vt:lpstr>dN/dEta for MuMctracks</vt:lpstr>
      <vt:lpstr>dN/dEta of EPD hits, ring-wise</vt:lpstr>
      <vt:lpstr>Average &amp;  deviaton of eta, ring-wise</vt:lpstr>
      <vt:lpstr>Open issues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EPD simulation status</dc:title>
  <dc:creator>Pintér Roland László</dc:creator>
  <cp:lastModifiedBy>Pintér Roland László</cp:lastModifiedBy>
  <cp:revision>32</cp:revision>
  <dcterms:created xsi:type="dcterms:W3CDTF">2020-04-16T16:29:20Z</dcterms:created>
  <dcterms:modified xsi:type="dcterms:W3CDTF">2020-04-24T12:13:13Z</dcterms:modified>
</cp:coreProperties>
</file>